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67" r:id="rId4"/>
    <p:sldId id="269" r:id="rId5"/>
    <p:sldId id="271" r:id="rId6"/>
    <p:sldId id="265" r:id="rId7"/>
    <p:sldId id="258" r:id="rId8"/>
    <p:sldId id="259" r:id="rId9"/>
    <p:sldId id="270" r:id="rId10"/>
    <p:sldId id="260" r:id="rId11"/>
    <p:sldId id="261" r:id="rId12"/>
    <p:sldId id="262" r:id="rId13"/>
    <p:sldId id="263" r:id="rId14"/>
    <p:sldId id="264" r:id="rId15"/>
    <p:sldId id="268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5C9B5-1DFD-1444-B2DD-FF212D0F4F07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ED307-FEA2-7B4F-A10B-6927C9BD7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97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 smtClean="0"/>
              <a:t>참여 환아의 수를 늘리면서 </a:t>
            </a:r>
            <a:r>
              <a:rPr lang="en-US" altLang="ko-KR" sz="1200" dirty="0" smtClean="0"/>
              <a:t>IRB </a:t>
            </a:r>
            <a:r>
              <a:rPr lang="ko-KR" altLang="en-US" sz="1200" dirty="0" smtClean="0"/>
              <a:t>부담은 크게 늘리지 않는 방안</a:t>
            </a:r>
            <a:r>
              <a:rPr lang="en-US" altLang="ko-KR" sz="1200" dirty="0" smtClean="0"/>
              <a:t>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E763B-1D21-7841-8F05-FF945B7692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44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dirty="0" smtClean="0"/>
              <a:t>소량의 검체와 복수의 변이를 실험하는 방법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E763B-1D21-7841-8F05-FF945B7692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7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NGS </a:t>
            </a:r>
            <a:r>
              <a:rPr lang="ko-KR" altLang="en-US" sz="1200" dirty="0" smtClean="0"/>
              <a:t>방식을 사용할 경우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</a:t>
            </a:r>
            <a:r>
              <a:rPr lang="en-US" altLang="ko-KR" sz="1200" dirty="0" err="1" smtClean="0"/>
              <a:t>exome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시퀀서가 계속 가동되고 있는 상황이라면 </a:t>
            </a:r>
            <a:r>
              <a:rPr lang="en-US" altLang="ko-KR" sz="1200" dirty="0" smtClean="0"/>
              <a:t>TPMT, NUDT15 </a:t>
            </a:r>
            <a:r>
              <a:rPr lang="ko-KR" altLang="en-US" sz="1200" dirty="0" smtClean="0"/>
              <a:t>패널 시퀀싱 검체를 수량 제한없이 바코드만 다르게 하여 함께 실험하는 것이 가능</a:t>
            </a:r>
            <a:endParaRPr lang="en-US" altLang="ko-KR" sz="1200" dirty="0" smtClean="0"/>
          </a:p>
          <a:p>
            <a:r>
              <a:rPr lang="en-US" sz="1200" dirty="0" smtClean="0"/>
              <a:t>TAT </a:t>
            </a:r>
            <a:r>
              <a:rPr lang="ko-KR" altLang="en-US" sz="1200" dirty="0" smtClean="0"/>
              <a:t>는 함께 실험되는 엑솜 시퀀싱 검체의 실험 일정을 따를 수 밖에 없기 때문에 검체를 전달받는 시점부터 </a:t>
            </a:r>
            <a:r>
              <a:rPr lang="en-US" altLang="ko-KR" sz="1200" dirty="0" smtClean="0"/>
              <a:t>3~4</a:t>
            </a:r>
            <a:r>
              <a:rPr lang="ko-KR" altLang="en-US" sz="1200" dirty="0" smtClean="0"/>
              <a:t>일 정도의 기간이 소요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E763B-1D21-7841-8F05-FF945B7692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28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>각 변이의 선별 기준이 되는 요건은 붉은색으로 하이라이트</a:t>
            </a:r>
            <a:endParaRPr lang="en-US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예상되는 앰플리콘의 수는 </a:t>
            </a:r>
            <a:r>
              <a:rPr lang="en-US" altLang="ko-KR" dirty="0" smtClean="0"/>
              <a:t>24</a:t>
            </a:r>
            <a:r>
              <a:rPr lang="ko-KR" altLang="en-US" dirty="0" smtClean="0"/>
              <a:t>개이며 최소 주문량인 </a:t>
            </a:r>
            <a:r>
              <a:rPr lang="en-US" altLang="ko-KR" dirty="0" smtClean="0"/>
              <a:t>3000 RXN</a:t>
            </a:r>
            <a:r>
              <a:rPr lang="ko-KR" altLang="en-US" dirty="0" smtClean="0"/>
              <a:t>의 제작 비용을 기재하였고</a:t>
            </a:r>
          </a:p>
          <a:p>
            <a:r>
              <a:rPr lang="ko-KR" altLang="en-US" dirty="0" smtClean="0"/>
              <a:t>실험 비용은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 내외의 검체를 </a:t>
            </a:r>
            <a:r>
              <a:rPr lang="en-US" altLang="ko-KR" dirty="0" smtClean="0"/>
              <a:t>200X </a:t>
            </a:r>
            <a:r>
              <a:rPr lang="ko-KR" altLang="en-US" dirty="0" smtClean="0"/>
              <a:t>정도의 뎁스로 실험할 때를 가정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E763B-1D21-7841-8F05-FF945B7692D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4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4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41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94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167882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991757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0229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196812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867235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232061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847829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58984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49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484346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688123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16199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2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1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4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5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7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0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F8BFF-4384-0A48-8DD4-BEBFCFAA7E3F}" type="datetimeFigureOut">
              <a:rPr lang="en-US" smtClean="0"/>
              <a:t>18. 11. 12.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7FC1A-11FD-524B-AFE6-81BCE8AFA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1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latinLnBrk="1"/>
            <a:fld id="{CA2703BD-BAB2-4329-A108-DD5578CACCE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 defTabSz="914400" latinLnBrk="1"/>
              <a:t>18. 11. 12.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latinLnBrk="1"/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latinLnBrk="1"/>
            <a:fld id="{5E3BCE24-E2D0-427B-BB55-E461E90826B1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맑은 고딕"/>
              </a:rPr>
              <a:pPr defTabSz="914400"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92178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Sheet1.xlsx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식약처 소아희귀암 과제 정리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2018.11.12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47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SNaPShot</a:t>
            </a:r>
            <a:r>
              <a:rPr lang="en-US" dirty="0" smtClean="0"/>
              <a:t> genotyping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 smtClean="0"/>
              <a:t>장점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실험을 </a:t>
            </a:r>
            <a:r>
              <a:rPr lang="ko-KR" altLang="en-US" sz="2000" dirty="0"/>
              <a:t>진행할 때 검체나 변이의 수를 일정한 수로 맞추지 않아도 되어서 적은 수의 검체를 여러 번 실험하는 방식이 </a:t>
            </a:r>
            <a:r>
              <a:rPr lang="ko-KR" altLang="en-US" sz="2000" dirty="0" smtClean="0"/>
              <a:t>가능</a:t>
            </a:r>
            <a:endParaRPr lang="en-US" altLang="ko-KR" sz="2000" dirty="0" smtClean="0"/>
          </a:p>
          <a:p>
            <a:r>
              <a:rPr lang="ko-KR" altLang="en-US" sz="2000" b="1" dirty="0" smtClean="0"/>
              <a:t>단점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</a:t>
            </a:r>
            <a:r>
              <a:rPr lang="en-US" sz="2000" dirty="0" smtClean="0"/>
              <a:t>Open </a:t>
            </a:r>
            <a:r>
              <a:rPr lang="en-US" sz="2000" dirty="0" err="1"/>
              <a:t>array나</a:t>
            </a:r>
            <a:r>
              <a:rPr lang="en-US" sz="2000" dirty="0"/>
              <a:t> </a:t>
            </a:r>
            <a:r>
              <a:rPr lang="en-US" sz="2000" dirty="0" err="1"/>
              <a:t>Fluidigm에</a:t>
            </a:r>
            <a:r>
              <a:rPr lang="en-US" sz="2000" dirty="0"/>
              <a:t> 비해서는 비용 소모가 </a:t>
            </a:r>
            <a:r>
              <a:rPr lang="ko-KR" altLang="en-US" sz="2000" dirty="0" smtClean="0"/>
              <a:t>큼</a:t>
            </a:r>
            <a:r>
              <a:rPr lang="en-US" altLang="ko-KR" sz="2000" dirty="0" smtClean="0"/>
              <a:t>.</a:t>
            </a: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1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252055"/>
              </p:ext>
            </p:extLst>
          </p:nvPr>
        </p:nvGraphicFramePr>
        <p:xfrm>
          <a:off x="34020" y="3856943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Sample X 40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₩37,400,000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₩187,000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₩4,675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0146545"/>
              </p:ext>
            </p:extLst>
          </p:nvPr>
        </p:nvGraphicFramePr>
        <p:xfrm>
          <a:off x="34020" y="2705323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Sample X 20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₩18,700,000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₩93,500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₩4,675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94983"/>
              </p:ext>
            </p:extLst>
          </p:nvPr>
        </p:nvGraphicFramePr>
        <p:xfrm>
          <a:off x="34020" y="5008563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Sample X 60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₩56,100,000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₩280,500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₩4,675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847733"/>
              </p:ext>
            </p:extLst>
          </p:nvPr>
        </p:nvGraphicFramePr>
        <p:xfrm>
          <a:off x="4588780" y="2702644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 Sample X 20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₩34,100,000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₩85,250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₩4,263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64153"/>
              </p:ext>
            </p:extLst>
          </p:nvPr>
        </p:nvGraphicFramePr>
        <p:xfrm>
          <a:off x="4588780" y="3856943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 Sample X 40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₩68,200,000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₩170,500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₩4,263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182246"/>
              </p:ext>
            </p:extLst>
          </p:nvPr>
        </p:nvGraphicFramePr>
        <p:xfrm>
          <a:off x="4588780" y="5008563"/>
          <a:ext cx="4521200" cy="1117600"/>
        </p:xfrm>
        <a:graphic>
          <a:graphicData uri="http://schemas.openxmlformats.org/drawingml/2006/table">
            <a:tbl>
              <a:tblPr/>
              <a:tblGrid>
                <a:gridCol w="1018512"/>
                <a:gridCol w="1453243"/>
                <a:gridCol w="931566"/>
                <a:gridCol w="1117879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 Sample X 60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별도의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구성없이 샘플과 변이 수의 설정이 자유로움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1~200개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SnaPShot assay (1)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₩102,300,000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₩255,750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₩4,262.50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65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Fluidigm</a:t>
            </a:r>
            <a:r>
              <a:rPr lang="ko-KR" altLang="en-US" dirty="0" smtClean="0"/>
              <a:t> </a:t>
            </a:r>
            <a:r>
              <a:rPr lang="en-US" altLang="ko-KR" dirty="0" smtClean="0"/>
              <a:t>genotyping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3606800" cy="4525963"/>
          </a:xfrm>
        </p:spPr>
        <p:txBody>
          <a:bodyPr>
            <a:normAutofit/>
          </a:bodyPr>
          <a:lstStyle/>
          <a:p>
            <a:r>
              <a:rPr lang="ko-KR" altLang="en-US" sz="2000" b="1" dirty="0" smtClean="0"/>
              <a:t>장점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Open </a:t>
            </a:r>
            <a:r>
              <a:rPr lang="en-US" altLang="ko-KR" sz="2000" dirty="0"/>
              <a:t>array</a:t>
            </a:r>
            <a:r>
              <a:rPr lang="ko-KR" altLang="en-US" sz="2000" dirty="0"/>
              <a:t>보다는 적은 수의 검체로 실험이 </a:t>
            </a:r>
            <a:r>
              <a:rPr lang="ko-KR" altLang="en-US" sz="2000" dirty="0" smtClean="0"/>
              <a:t>가능</a:t>
            </a:r>
            <a:endParaRPr lang="en-US" altLang="ko-KR" sz="2000" dirty="0" smtClean="0"/>
          </a:p>
          <a:p>
            <a:r>
              <a:rPr lang="ko-KR" altLang="en-US" sz="2000" b="1" dirty="0" smtClean="0"/>
              <a:t>단점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최소 </a:t>
            </a:r>
            <a:r>
              <a:rPr lang="en-US" altLang="ko-KR" sz="2000" dirty="0"/>
              <a:t>48</a:t>
            </a:r>
            <a:r>
              <a:rPr lang="ko-KR" altLang="en-US" sz="2000" dirty="0"/>
              <a:t>개의 검체는 확보가 되어야 실험이 가능</a:t>
            </a:r>
            <a:endParaRPr lang="en-US" sz="2000" dirty="0"/>
          </a:p>
        </p:txBody>
      </p:sp>
      <p:graphicFrame>
        <p:nvGraphicFramePr>
          <p:cNvPr id="11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152217"/>
              </p:ext>
            </p:extLst>
          </p:nvPr>
        </p:nvGraphicFramePr>
        <p:xfrm>
          <a:off x="4064000" y="2751820"/>
          <a:ext cx="4622800" cy="1117600"/>
        </p:xfrm>
        <a:graphic>
          <a:graphicData uri="http://schemas.openxmlformats.org/drawingml/2006/table">
            <a:tbl>
              <a:tblPr/>
              <a:tblGrid>
                <a:gridCol w="1041400"/>
                <a:gridCol w="1485900"/>
                <a:gridCol w="952500"/>
                <a:gridCol w="1143000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 Sample X 48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X 48 per Array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개 기준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Plate + Fluidigm assay (1~48)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₩12,376,320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₩67,263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₩1,401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45448"/>
              </p:ext>
            </p:extLst>
          </p:nvPr>
        </p:nvGraphicFramePr>
        <p:xfrm>
          <a:off x="4064000" y="1600200"/>
          <a:ext cx="4622800" cy="1117600"/>
        </p:xfrm>
        <a:graphic>
          <a:graphicData uri="http://schemas.openxmlformats.org/drawingml/2006/table">
            <a:tbl>
              <a:tblPr/>
              <a:tblGrid>
                <a:gridCol w="1041400"/>
                <a:gridCol w="1485900"/>
                <a:gridCol w="952500"/>
                <a:gridCol w="1143000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 Sample X 24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X 48 per Array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개 기준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Plate + Fluidigm assay (1~48)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₩6,188,160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₩33,631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₩1,401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899255"/>
              </p:ext>
            </p:extLst>
          </p:nvPr>
        </p:nvGraphicFramePr>
        <p:xfrm>
          <a:off x="4064000" y="3903440"/>
          <a:ext cx="4622800" cy="1117600"/>
        </p:xfrm>
        <a:graphic>
          <a:graphicData uri="http://schemas.openxmlformats.org/drawingml/2006/table">
            <a:tbl>
              <a:tblPr/>
              <a:tblGrid>
                <a:gridCol w="1041400"/>
                <a:gridCol w="1485900"/>
                <a:gridCol w="952500"/>
                <a:gridCol w="1143000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368 Sample X 24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X 48 per Array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개 기준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Plate + Fluidigm assay (1~48)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₩9,736,320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₩26,457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₩1,102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049977"/>
              </p:ext>
            </p:extLst>
          </p:nvPr>
        </p:nvGraphicFramePr>
        <p:xfrm>
          <a:off x="4064000" y="5055060"/>
          <a:ext cx="4622800" cy="1117600"/>
        </p:xfrm>
        <a:graphic>
          <a:graphicData uri="http://schemas.openxmlformats.org/drawingml/2006/table">
            <a:tbl>
              <a:tblPr/>
              <a:tblGrid>
                <a:gridCol w="1041400"/>
                <a:gridCol w="1485900"/>
                <a:gridCol w="952500"/>
                <a:gridCol w="1143000"/>
              </a:tblGrid>
              <a:tr h="1905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368 Sample X 48 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X 48 per Array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개 기준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Plate + Fluidigm assay (1~48)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Order price (VAT 포함)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Sample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 / Genotype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₩19,472,640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₩52,915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₩1,102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350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Genotype assay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dirty="0" smtClean="0"/>
              <a:t>앰플리콘 </a:t>
            </a:r>
            <a:r>
              <a:rPr lang="ko-KR" altLang="en-US" sz="2000" dirty="0"/>
              <a:t>방식의 </a:t>
            </a:r>
            <a:r>
              <a:rPr lang="en-US" altLang="ko-KR" sz="2000" dirty="0"/>
              <a:t>NGS </a:t>
            </a:r>
            <a:r>
              <a:rPr lang="ko-KR" altLang="en-US" sz="2000" dirty="0" smtClean="0"/>
              <a:t>시퀀싱</a:t>
            </a:r>
            <a:endParaRPr lang="en-US" altLang="ko-KR" sz="2000" dirty="0" smtClean="0"/>
          </a:p>
          <a:p>
            <a:pPr lvl="1"/>
            <a:r>
              <a:rPr lang="ko-KR" altLang="en-US" sz="1800" dirty="0" smtClean="0"/>
              <a:t>서울의대 실험실에서 직접 수행</a:t>
            </a:r>
            <a:endParaRPr lang="en-US" altLang="ko-KR" sz="1800" dirty="0" smtClean="0"/>
          </a:p>
          <a:p>
            <a:pPr lvl="1"/>
            <a:r>
              <a:rPr lang="ko-KR" altLang="en-US" sz="1800" dirty="0" smtClean="0"/>
              <a:t>시료가 </a:t>
            </a:r>
            <a:r>
              <a:rPr lang="ko-KR" altLang="en-US" sz="1800" dirty="0"/>
              <a:t>도착한 후 수 일내에 분석이 </a:t>
            </a:r>
            <a:r>
              <a:rPr lang="ko-KR" altLang="en-US" sz="1800" dirty="0" smtClean="0"/>
              <a:t>가능</a:t>
            </a:r>
            <a:endParaRPr lang="en-US" altLang="ko-KR" sz="1800" dirty="0" smtClean="0"/>
          </a:p>
          <a:p>
            <a:pPr lvl="1"/>
            <a:r>
              <a:rPr lang="en-US" altLang="ko-KR" sz="1800" dirty="0" smtClean="0"/>
              <a:t>TAT</a:t>
            </a:r>
            <a:r>
              <a:rPr lang="ko-KR" altLang="en-US" sz="1800" dirty="0"/>
              <a:t>는 검체를 전달받는 시점부터 </a:t>
            </a:r>
            <a:r>
              <a:rPr lang="en-US" altLang="ko-KR" sz="1800" dirty="0"/>
              <a:t>3~4</a:t>
            </a:r>
            <a:r>
              <a:rPr lang="ko-KR" altLang="en-US" sz="1800" dirty="0"/>
              <a:t>일 정도의 기간이 </a:t>
            </a:r>
            <a:r>
              <a:rPr lang="ko-KR" altLang="en-US" sz="1800" dirty="0" smtClean="0"/>
              <a:t>소요</a:t>
            </a:r>
            <a:endParaRPr lang="en-US" altLang="ko-KR" sz="1800" dirty="0" smtClean="0"/>
          </a:p>
          <a:p>
            <a:pPr lvl="1"/>
            <a:r>
              <a:rPr lang="en-US" altLang="ko-KR" sz="1800" dirty="0"/>
              <a:t>NGS </a:t>
            </a:r>
            <a:r>
              <a:rPr lang="ko-KR" altLang="en-US" sz="1800" dirty="0"/>
              <a:t>방식을 쓸 경우에 더 넓은 범위를 커버하면서 </a:t>
            </a:r>
            <a:r>
              <a:rPr lang="en-US" altLang="ko-KR" sz="1800" dirty="0" err="1"/>
              <a:t>Indel</a:t>
            </a:r>
            <a:r>
              <a:rPr lang="ko-KR" altLang="en-US" sz="1800" dirty="0"/>
              <a:t>까지 탐지</a:t>
            </a:r>
            <a:endParaRPr lang="en-US" sz="1800" dirty="0"/>
          </a:p>
          <a:p>
            <a:endParaRPr lang="en-US" sz="2000" dirty="0" smtClean="0"/>
          </a:p>
          <a:p>
            <a:r>
              <a:rPr lang="en-US" altLang="ko-KR" sz="2000" i="1" dirty="0"/>
              <a:t>TPMT</a:t>
            </a:r>
            <a:r>
              <a:rPr lang="en-US" altLang="ko-KR" sz="2000" dirty="0"/>
              <a:t>, </a:t>
            </a:r>
            <a:r>
              <a:rPr lang="en-US" altLang="ko-KR" sz="2000" i="1" dirty="0"/>
              <a:t>NUDT15</a:t>
            </a:r>
            <a:r>
              <a:rPr lang="en-US" altLang="ko-KR" sz="2000" dirty="0"/>
              <a:t> </a:t>
            </a:r>
            <a:r>
              <a:rPr lang="ko-KR" altLang="en-US" sz="2000" dirty="0"/>
              <a:t>유전자에 대해서 아래의 영역을 대상으로 </a:t>
            </a:r>
            <a:r>
              <a:rPr lang="ko-KR" altLang="en-US" sz="2000" b="1" dirty="0"/>
              <a:t>앰플리콘 패널 디자인을 진행</a:t>
            </a:r>
            <a:endParaRPr lang="en-US" altLang="ko-KR" sz="2000" b="1" dirty="0"/>
          </a:p>
          <a:p>
            <a:pPr lvl="1"/>
            <a:r>
              <a:rPr lang="en-US" sz="1800" dirty="0"/>
              <a:t>CDS 전체</a:t>
            </a:r>
          </a:p>
          <a:p>
            <a:pPr lvl="1"/>
            <a:r>
              <a:rPr lang="en-US" sz="1800" dirty="0"/>
              <a:t>Intron 변이 중 CADD </a:t>
            </a:r>
            <a:r>
              <a:rPr lang="en-US" sz="1800" dirty="0" err="1"/>
              <a:t>Score가</a:t>
            </a:r>
            <a:r>
              <a:rPr lang="en-US" sz="1800" dirty="0"/>
              <a:t> 15 이상인 변이 </a:t>
            </a:r>
          </a:p>
          <a:p>
            <a:pPr lvl="1"/>
            <a:r>
              <a:rPr lang="en-US" sz="1800" dirty="0"/>
              <a:t>Star </a:t>
            </a:r>
            <a:r>
              <a:rPr lang="en-US" sz="1800" dirty="0" err="1"/>
              <a:t>allele을</a:t>
            </a:r>
            <a:r>
              <a:rPr lang="en-US" sz="1800" dirty="0"/>
              <a:t> 결정하는 변이 중 Intron 영역에 있는 변이</a:t>
            </a:r>
          </a:p>
          <a:p>
            <a:pPr lvl="1"/>
            <a:r>
              <a:rPr lang="en-US" altLang="ko-KR" sz="1800" dirty="0"/>
              <a:t>Star allele</a:t>
            </a:r>
            <a:r>
              <a:rPr lang="ko-KR" altLang="en-US" sz="1800" dirty="0"/>
              <a:t>을 결정하는 변이 중 </a:t>
            </a:r>
            <a:r>
              <a:rPr lang="en-US" altLang="ko-KR" sz="1800" dirty="0" err="1"/>
              <a:t>Indel</a:t>
            </a:r>
            <a:r>
              <a:rPr lang="en-US" altLang="ko-KR" sz="1800" dirty="0"/>
              <a:t> </a:t>
            </a:r>
            <a:r>
              <a:rPr lang="ko-KR" altLang="en-US" sz="1800" dirty="0"/>
              <a:t>변이 </a:t>
            </a:r>
            <a:r>
              <a:rPr lang="en-US" altLang="ko-KR" sz="1800" dirty="0"/>
              <a:t>-&gt; </a:t>
            </a:r>
            <a:r>
              <a:rPr lang="en-US" altLang="ko-KR" sz="1800" dirty="0" err="1"/>
              <a:t>Indel</a:t>
            </a:r>
            <a:r>
              <a:rPr lang="ko-KR" altLang="en-US" sz="1800" dirty="0"/>
              <a:t>의 위치가 </a:t>
            </a:r>
            <a:r>
              <a:rPr lang="en-US" altLang="ko-KR" sz="1800" dirty="0"/>
              <a:t>Primer</a:t>
            </a:r>
            <a:r>
              <a:rPr lang="ko-KR" altLang="en-US" sz="1800" dirty="0"/>
              <a:t>의 위치와 겹쳐서 타겟에서 누락되지 않도록 디자인 </a:t>
            </a:r>
            <a:r>
              <a:rPr lang="ko-KR" altLang="en-US" sz="1800" dirty="0" smtClean="0"/>
              <a:t>조정</a:t>
            </a: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3076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NGS (</a:t>
            </a:r>
            <a:r>
              <a:rPr lang="en-US" dirty="0" err="1" smtClean="0"/>
              <a:t>Amplicon</a:t>
            </a:r>
            <a:r>
              <a:rPr lang="en-US" dirty="0" smtClean="0"/>
              <a:t> Targeted Sequencing)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495718"/>
              </p:ext>
            </p:extLst>
          </p:nvPr>
        </p:nvGraphicFramePr>
        <p:xfrm>
          <a:off x="654050" y="2771396"/>
          <a:ext cx="7835900" cy="3924300"/>
        </p:xfrm>
        <a:graphic>
          <a:graphicData uri="http://schemas.openxmlformats.org/drawingml/2006/table">
            <a:tbl>
              <a:tblPr/>
              <a:tblGrid>
                <a:gridCol w="1117600"/>
                <a:gridCol w="584200"/>
                <a:gridCol w="355600"/>
                <a:gridCol w="647700"/>
                <a:gridCol w="800100"/>
                <a:gridCol w="304800"/>
                <a:gridCol w="622300"/>
                <a:gridCol w="1612900"/>
                <a:gridCol w="1346200"/>
                <a:gridCol w="444500"/>
              </a:tblGrid>
              <a:tr h="190500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Tartget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rsID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Associated star allele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CADD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18131012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rs1800584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splice_acceptor_variant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13.63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18134121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rs9333570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splice_acceptor_variant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9.346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18143769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rs2518463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*3E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5.132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18148247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rs12529220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*3E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18149105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rs3931660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*3E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3.583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18149357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rs267607275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start_lost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*29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15.93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18149358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rs9333569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start_lost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*14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48611918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AGGAGTC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disruptive_inframe_insertion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*2,*6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18135442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16.84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18139098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17.64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TPMT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18145832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16.22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48612049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rs117727780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17.33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48612907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17.47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48612972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rs79076357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16.21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48612974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15.64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48613309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intron_variant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16.42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Position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NUDT15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48616564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rs377516700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downstream_gene_variant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86080"/>
              </p:ext>
            </p:extLst>
          </p:nvPr>
        </p:nvGraphicFramePr>
        <p:xfrm>
          <a:off x="654050" y="1600200"/>
          <a:ext cx="7835900" cy="1122679"/>
        </p:xfrm>
        <a:graphic>
          <a:graphicData uri="http://schemas.openxmlformats.org/drawingml/2006/table">
            <a:tbl>
              <a:tblPr/>
              <a:tblGrid>
                <a:gridCol w="1117600"/>
                <a:gridCol w="584200"/>
                <a:gridCol w="1003300"/>
                <a:gridCol w="800100"/>
                <a:gridCol w="304800"/>
                <a:gridCol w="622300"/>
                <a:gridCol w="1612900"/>
                <a:gridCol w="1346200"/>
                <a:gridCol w="444500"/>
              </a:tblGrid>
              <a:tr h="190500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TPMT &amp; NUDT15 Target panel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Amplicon panel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2 pools (~24 Amplicons)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Sample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1~96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개 사이에서 변동 가능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Minimum order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Amplicon panel 3000 RXN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나눔고딕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 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Panel 제작 비용 (3000 RXN)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₩343,200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검체당 실험 비용 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(200X 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기준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고딕"/>
                        </a:rPr>
                        <a:t>₩186,000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977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홍보 가능한</a:t>
            </a:r>
            <a:r>
              <a:rPr lang="en-US" altLang="ko-KR" dirty="0" smtClean="0"/>
              <a:t>)</a:t>
            </a:r>
            <a:r>
              <a:rPr lang="ko-KR" altLang="en-US" dirty="0" smtClean="0"/>
              <a:t> 관련 기관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dirty="0" smtClean="0"/>
              <a:t>대한소아혈액종양학회</a:t>
            </a:r>
            <a:endParaRPr lang="en-US" altLang="ko-KR" sz="2000" dirty="0" smtClean="0"/>
          </a:p>
          <a:p>
            <a:pPr lvl="1"/>
            <a:r>
              <a:rPr lang="ko-KR" altLang="en-US" sz="1600" dirty="0" smtClean="0"/>
              <a:t>매년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월 춘계학술대회 개최</a:t>
            </a:r>
            <a:endParaRPr lang="en-US" altLang="ko-KR" sz="16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대한조혈모세포이식학회 </a:t>
            </a:r>
            <a:endParaRPr lang="en-US" altLang="ko-KR" sz="2000" dirty="0" smtClean="0"/>
          </a:p>
          <a:p>
            <a:pPr lvl="1"/>
            <a:r>
              <a:rPr lang="en-US" sz="1600" dirty="0" smtClean="0"/>
              <a:t>ICBMT &amp; APBMT: 2019/08/31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~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09/01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부산</a:t>
            </a:r>
            <a:r>
              <a:rPr lang="en-US" altLang="ko-KR" sz="1600" dirty="0" smtClean="0"/>
              <a:t>)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대한소아과학회</a:t>
            </a:r>
            <a:endParaRPr lang="en-US" altLang="ko-KR" sz="2000" dirty="0" smtClean="0"/>
          </a:p>
          <a:p>
            <a:pPr lvl="1"/>
            <a:r>
              <a:rPr lang="ko-KR" altLang="en-US" sz="1600" dirty="0" smtClean="0"/>
              <a:t>춘계학술대회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2019/04/19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광주</a:t>
            </a:r>
            <a:r>
              <a:rPr lang="en-US" altLang="ko-KR" sz="1600" dirty="0" smtClean="0"/>
              <a:t>)</a:t>
            </a:r>
          </a:p>
          <a:p>
            <a:endParaRPr lang="en-US" sz="2000" dirty="0" smtClean="0"/>
          </a:p>
          <a:p>
            <a:r>
              <a:rPr lang="ko-KR" altLang="en-US" sz="2000" dirty="0" smtClean="0"/>
              <a:t>한국백혈병어린이재단</a:t>
            </a:r>
            <a:endParaRPr lang="en-US" altLang="ko-KR" sz="2000" dirty="0" smtClean="0"/>
          </a:p>
          <a:p>
            <a:r>
              <a:rPr lang="ko-KR" altLang="en-US" sz="2000" dirty="0" smtClean="0"/>
              <a:t>한국백혈병소아암협회</a:t>
            </a:r>
            <a:endParaRPr lang="en-US" altLang="ko-KR" sz="2000" dirty="0" smtClean="0"/>
          </a:p>
          <a:p>
            <a:r>
              <a:rPr lang="ko-KR" altLang="en-US" sz="2000" dirty="0" smtClean="0"/>
              <a:t>한국혈액암협회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54862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대한소아혈액종양 의료기관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917758" y="1600200"/>
            <a:ext cx="3769042" cy="4525963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전국 </a:t>
            </a:r>
            <a:r>
              <a:rPr lang="en-US" altLang="ko-KR" sz="2400" dirty="0" smtClean="0"/>
              <a:t>46</a:t>
            </a:r>
            <a:r>
              <a:rPr lang="ko-KR" altLang="en-US" sz="2400" dirty="0" smtClean="0"/>
              <a:t>개 기관</a:t>
            </a:r>
            <a:endParaRPr lang="en-US" altLang="ko-KR" sz="2400" dirty="0" smtClean="0"/>
          </a:p>
          <a:p>
            <a:pPr lvl="1"/>
            <a:r>
              <a:rPr lang="ko-KR" altLang="en-US" sz="2000" dirty="0" smtClean="0"/>
              <a:t>수도권 소재 병원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 </a:t>
            </a:r>
            <a:r>
              <a:rPr lang="en-US" sz="2000" dirty="0" smtClean="0"/>
              <a:t>24</a:t>
            </a:r>
            <a:br>
              <a:rPr lang="en-US" sz="2000" dirty="0" smtClean="0"/>
            </a:br>
            <a:r>
              <a:rPr lang="en-US" sz="2000" dirty="0" smtClean="0"/>
              <a:t>(2,</a:t>
            </a:r>
            <a:r>
              <a:rPr lang="ko-KR" altLang="en-US" sz="2000" dirty="0" smtClean="0"/>
              <a:t> </a:t>
            </a:r>
            <a:r>
              <a:rPr lang="en-US" sz="2000" dirty="0" smtClean="0"/>
              <a:t>3,</a:t>
            </a:r>
            <a:r>
              <a:rPr lang="ko-KR" altLang="en-US" sz="2000" dirty="0" smtClean="0"/>
              <a:t> </a:t>
            </a:r>
            <a:r>
              <a:rPr lang="en-US" sz="2000" dirty="0" smtClean="0"/>
              <a:t>4</a:t>
            </a:r>
            <a:r>
              <a:rPr lang="ko-KR" altLang="en-US" sz="2000" dirty="0" smtClean="0"/>
              <a:t> 세부 제외</a:t>
            </a:r>
            <a:r>
              <a:rPr lang="en-US" altLang="ko-KR" sz="2000" dirty="0" smtClean="0"/>
              <a:t>)</a:t>
            </a:r>
            <a:endParaRPr lang="en-US" sz="2000" dirty="0" smtClean="0"/>
          </a:p>
          <a:p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432830"/>
              </p:ext>
            </p:extLst>
          </p:nvPr>
        </p:nvGraphicFramePr>
        <p:xfrm>
          <a:off x="457199" y="1600199"/>
          <a:ext cx="4460559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Worksheet" r:id="rId3" imgW="4330700" imgH="4394200" progId="Excel.Sheet.12">
                  <p:embed/>
                </p:oleObj>
              </mc:Choice>
              <mc:Fallback>
                <p:oleObj name="Worksheet" r:id="rId3" imgW="4330700" imgH="439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199" y="1600199"/>
                        <a:ext cx="4460559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307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차년도 연구 내용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8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샘플 데이터 분석 현황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530405"/>
              </p:ext>
            </p:extLst>
          </p:nvPr>
        </p:nvGraphicFramePr>
        <p:xfrm>
          <a:off x="457200" y="1600200"/>
          <a:ext cx="8229600" cy="45428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4487"/>
                <a:gridCol w="2502335"/>
                <a:gridCol w="1846838"/>
                <a:gridCol w="840425"/>
                <a:gridCol w="585515"/>
              </a:tblGrid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약물 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 진단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실험 타입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샘플 타입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샘플 수</a:t>
                      </a:r>
                      <a:endParaRPr lang="en-US" sz="16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총계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2986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부설판 부작용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전장 유전체 시퀀싱 </a:t>
                      </a:r>
                      <a:r>
                        <a:rPr lang="en-US" altLang="ko-KR" sz="1400" dirty="0" smtClean="0"/>
                        <a:t>(WGS)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DNA</a:t>
                      </a:r>
                      <a:endParaRPr lang="en-US" sz="14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1114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smtClean="0"/>
                        <a:t>표적 시퀀싱 </a:t>
                      </a:r>
                      <a:r>
                        <a:rPr lang="en-US" altLang="ko-KR" sz="1400" smtClean="0"/>
                        <a:t>(</a:t>
                      </a:r>
                      <a:r>
                        <a:rPr lang="ko-KR" altLang="en-US" sz="1400" smtClean="0"/>
                        <a:t>약물 패널</a:t>
                      </a:r>
                      <a:r>
                        <a:rPr lang="en-US" altLang="ko-KR" sz="1400" smtClean="0"/>
                        <a:t>)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DNA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149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골수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타액 </a:t>
                      </a:r>
                      <a:endParaRPr lang="en-US" sz="14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241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6-</a:t>
                      </a:r>
                      <a:r>
                        <a:rPr lang="ko-KR" altLang="en-US" sz="1400" dirty="0" smtClean="0"/>
                        <a:t>메르캅토푸린 부작용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표적 시퀀싱 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약물 패널</a:t>
                      </a:r>
                      <a:r>
                        <a:rPr lang="en-US" altLang="ko-KR" sz="1400" dirty="0" smtClean="0"/>
                        <a:t>)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DNA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46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smtClean="0"/>
                        <a:t>전장 엑솜 시퀀싱 </a:t>
                      </a:r>
                      <a:r>
                        <a:rPr lang="en-US" altLang="ko-KR" sz="140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골수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 </a:t>
                      </a:r>
                      <a:endParaRPr lang="en-US" sz="14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540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엘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아스파라기나제 부작용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DNA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29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급성 골수성 백혈병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골수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 </a:t>
                      </a:r>
                      <a:endParaRPr lang="en-US" sz="14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127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baseline="0" dirty="0" smtClean="0"/>
                        <a:t>메토트렉세이트 부작용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골수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</a:t>
                      </a:r>
                      <a:endParaRPr lang="en-US" sz="14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41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스테로이드 부작용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골수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</a:t>
                      </a:r>
                      <a:endParaRPr lang="en-US" sz="14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298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기타 소아 희귀암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전장 엑솜 시퀀싱 </a:t>
                      </a:r>
                      <a:r>
                        <a:rPr lang="en-US" altLang="ko-KR" sz="1400" dirty="0" smtClean="0"/>
                        <a:t>(WXS)</a:t>
                      </a:r>
                      <a:endParaRPr 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머리카락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말초혈액</a:t>
                      </a:r>
                      <a:endParaRPr lang="en-US" sz="14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119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56049" y="4011972"/>
            <a:ext cx="5128384" cy="1751038"/>
          </a:xfrm>
          <a:prstGeom prst="rect">
            <a:avLst/>
          </a:prstGeom>
          <a:noFill/>
          <a:ln w="28575" cmpd="sng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ular Callout 3"/>
          <p:cNvSpPr/>
          <p:nvPr/>
        </p:nvSpPr>
        <p:spPr>
          <a:xfrm>
            <a:off x="356049" y="6163250"/>
            <a:ext cx="1924054" cy="460550"/>
          </a:xfrm>
          <a:prstGeom prst="wedgeRoundRectCallout">
            <a:avLst>
              <a:gd name="adj1" fmla="val -20340"/>
              <a:gd name="adj2" fmla="val -154808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3</a:t>
            </a:r>
            <a:r>
              <a:rPr lang="ko-KR" altLang="en-US" sz="1600" dirty="0" smtClean="0"/>
              <a:t>차년도 분석 계획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7191583" y="1955415"/>
            <a:ext cx="1585758" cy="4226938"/>
          </a:xfrm>
          <a:prstGeom prst="rect">
            <a:avLst/>
          </a:prstGeom>
          <a:noFill/>
          <a:ln w="28575" cmpd="sng"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 flipH="1">
            <a:off x="6853287" y="6364091"/>
            <a:ext cx="1924054" cy="460550"/>
          </a:xfrm>
          <a:prstGeom prst="wedgeRoundRectCallout">
            <a:avLst>
              <a:gd name="adj1" fmla="val -20340"/>
              <a:gd name="adj2" fmla="val -108445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추가 샘플 수집 중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73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샘플 </a:t>
            </a:r>
            <a:r>
              <a:rPr lang="en-US" dirty="0" smtClean="0"/>
              <a:t>WXS </a:t>
            </a:r>
            <a:r>
              <a:rPr lang="ko-KR" altLang="en-US" dirty="0" smtClean="0"/>
              <a:t>실험 현황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209613"/>
              </p:ext>
            </p:extLst>
          </p:nvPr>
        </p:nvGraphicFramePr>
        <p:xfrm>
          <a:off x="457200" y="1267013"/>
          <a:ext cx="822960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2569"/>
                <a:gridCol w="1164220"/>
                <a:gridCol w="1271898"/>
                <a:gridCol w="1346129"/>
                <a:gridCol w="876523"/>
                <a:gridCol w="918261"/>
              </a:tblGrid>
              <a:tr h="225788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프로젝트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분석 담당자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임상 담당자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상태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검체 수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Busulfan</a:t>
                      </a:r>
                      <a:r>
                        <a:rPr lang="en-US" sz="1200" dirty="0" smtClean="0"/>
                        <a:t> / Hepatic VOD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이정훈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최정윤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서울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216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216/241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실험실패</a:t>
                      </a:r>
                      <a:endParaRPr 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</a:t>
                      </a:r>
                      <a:endParaRPr 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6MP</a:t>
                      </a:r>
                      <a:r>
                        <a:rPr lang="en-US" sz="1200" dirty="0" smtClean="0"/>
                        <a:t> / Neutropenia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유승원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김혜리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아산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370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370/540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실험진행</a:t>
                      </a:r>
                      <a:r>
                        <a:rPr lang="en-US" altLang="ko-KR" sz="1200" dirty="0" smtClean="0">
                          <a:solidFill>
                            <a:srgbClr val="0000FF"/>
                          </a:solidFill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예정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0000FF"/>
                          </a:solidFill>
                        </a:rPr>
                        <a:t>82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7F7F7F"/>
                          </a:solidFill>
                        </a:rPr>
                        <a:t>실험실패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7F7F7F"/>
                          </a:solidFill>
                        </a:rPr>
                        <a:t>88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L-asp </a:t>
                      </a:r>
                      <a:r>
                        <a:rPr lang="en-US" sz="1200" dirty="0" smtClean="0"/>
                        <a:t>/ Acute pancreatitis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윤선민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홍경택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서울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26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26/29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실험진행</a:t>
                      </a:r>
                      <a:r>
                        <a:rPr lang="en-US" altLang="ko-KR" sz="1200" dirty="0" smtClean="0">
                          <a:solidFill>
                            <a:srgbClr val="0000FF"/>
                          </a:solidFill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예정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7F7F7F"/>
                          </a:solidFill>
                        </a:rPr>
                        <a:t>실험실패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7F7F7F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 smtClean="0"/>
                        <a:t>AML</a:t>
                      </a:r>
                      <a:r>
                        <a:rPr lang="en-US" altLang="ko-KR" sz="1200" dirty="0" smtClean="0"/>
                        <a:t> / Prolonged</a:t>
                      </a:r>
                      <a:r>
                        <a:rPr lang="en-US" altLang="ko-KR" sz="1200" baseline="0" dirty="0" smtClean="0"/>
                        <a:t> neutropenia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윤선민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유건희</a:t>
                      </a:r>
                      <a:r>
                        <a:rPr lang="en-US" altLang="ko-KR" sz="1200" dirty="0" smtClean="0"/>
                        <a:t> (</a:t>
                      </a:r>
                      <a:r>
                        <a:rPr lang="ko-KR" altLang="en-US" sz="1200" dirty="0" smtClean="0"/>
                        <a:t>삼성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83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83/127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실험진행</a:t>
                      </a:r>
                      <a:r>
                        <a:rPr lang="en-US" altLang="ko-KR" sz="1200" dirty="0" smtClean="0">
                          <a:solidFill>
                            <a:srgbClr val="0000FF"/>
                          </a:solidFill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예정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0000FF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7F7F7F"/>
                          </a:solidFill>
                        </a:rPr>
                        <a:t>실험미진행</a:t>
                      </a:r>
                      <a:r>
                        <a:rPr lang="en-US" altLang="ko-KR" sz="1200" dirty="0" smtClean="0">
                          <a:solidFill>
                            <a:srgbClr val="7F7F7F"/>
                          </a:solidFill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7F7F7F"/>
                          </a:solidFill>
                        </a:rPr>
                        <a:t>실패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7F7F7F"/>
                          </a:solidFill>
                        </a:rPr>
                        <a:t>30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MTX</a:t>
                      </a:r>
                      <a:r>
                        <a:rPr lang="en-US" sz="1200" dirty="0" smtClean="0"/>
                        <a:t> / Nephrotoxicity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권호식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최정윤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서울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9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9/41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7F7F7F"/>
                          </a:solidFill>
                        </a:rPr>
                        <a:t>실험실패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7F7F7F"/>
                          </a:solidFill>
                        </a:rPr>
                        <a:t>32</a:t>
                      </a:r>
                      <a:endParaRPr lang="en-US" sz="12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Steroid</a:t>
                      </a:r>
                      <a:r>
                        <a:rPr lang="en-US" sz="1200" dirty="0" smtClean="0"/>
                        <a:t> / Hyperglycemia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한봄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유건희</a:t>
                      </a:r>
                      <a:r>
                        <a:rPr lang="en-US" altLang="ko-KR" sz="1200" dirty="0" smtClean="0"/>
                        <a:t> (</a:t>
                      </a:r>
                      <a:r>
                        <a:rPr lang="ko-KR" altLang="en-US" sz="1200" dirty="0" smtClean="0"/>
                        <a:t>삼성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17</a:t>
                      </a:r>
                      <a:endParaRPr lang="en-US" sz="1200" b="1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17/17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</a:tr>
              <a:tr h="22578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Vincristine</a:t>
                      </a:r>
                      <a:r>
                        <a:rPr lang="en-US" sz="1200" dirty="0" smtClean="0"/>
                        <a:t> / Neurotoxicity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김혜리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아산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실험진행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예정</a:t>
                      </a:r>
                      <a:endParaRPr 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0/0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22578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Carboplatine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Ototoxicity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최정윤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서울</a:t>
                      </a:r>
                      <a:r>
                        <a:rPr lang="en-US" altLang="ko-KR" sz="1200" dirty="0" smtClean="0"/>
                        <a:t>)</a:t>
                      </a:r>
                      <a:endParaRPr lang="en-US" sz="1200" dirty="0" smtClean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실험진행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예정</a:t>
                      </a:r>
                      <a:endParaRPr lang="en-US" sz="1200" dirty="0" smtClean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0/0</a:t>
                      </a:r>
                      <a:endParaRPr lang="en-US" sz="1200" dirty="0"/>
                    </a:p>
                  </a:txBody>
                  <a:tcPr anchor="ctr">
                    <a:solidFill>
                      <a:srgbClr val="DBEEF4"/>
                    </a:solidFill>
                  </a:tcPr>
                </a:tc>
              </a:tr>
              <a:tr h="225788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/>
                        <a:t>미분류 샘플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/>
                        <a:t>실험완료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3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3/119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22578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실험진행</a:t>
                      </a:r>
                      <a:r>
                        <a:rPr lang="en-US" altLang="ko-KR" sz="1200" dirty="0" smtClean="0">
                          <a:solidFill>
                            <a:srgbClr val="0000FF"/>
                          </a:solidFill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0000FF"/>
                          </a:solidFill>
                        </a:rPr>
                        <a:t>예정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rgbClr val="0000FF"/>
                          </a:solidFill>
                        </a:rPr>
                        <a:t>116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5788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ko-KR" sz="1200" b="1" dirty="0" smtClean="0"/>
                        <a:t>Total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724/1114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37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ko-KR" altLang="en-US" dirty="0" smtClean="0"/>
              <a:t>차년도 성과 목표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948378"/>
              </p:ext>
            </p:extLst>
          </p:nvPr>
        </p:nvGraphicFramePr>
        <p:xfrm>
          <a:off x="457200" y="1600201"/>
          <a:ext cx="8229600" cy="510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2947"/>
                <a:gridCol w="1372752"/>
                <a:gridCol w="1529443"/>
                <a:gridCol w="848347"/>
                <a:gridCol w="3356111"/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구분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목표치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비고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과학적 성과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국외논문 게재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SCI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1/3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Successful </a:t>
                      </a:r>
                      <a:r>
                        <a:rPr lang="en-US" sz="800" dirty="0" err="1" smtClean="0"/>
                        <a:t>haploidentical</a:t>
                      </a:r>
                      <a:r>
                        <a:rPr lang="en-US" sz="800" dirty="0" smtClean="0"/>
                        <a:t> transplantation with post-transplant cyclophosphamide for activated </a:t>
                      </a:r>
                      <a:r>
                        <a:rPr lang="en-US" sz="800" dirty="0" err="1" smtClean="0"/>
                        <a:t>phosphoinositide</a:t>
                      </a:r>
                      <a:r>
                        <a:rPr lang="en-US" sz="800" dirty="0" smtClean="0"/>
                        <a:t> 3-kinase </a:t>
                      </a:r>
                      <a:r>
                        <a:rPr lang="en-US" sz="800" dirty="0" err="1" smtClean="0"/>
                        <a:t>δ</a:t>
                      </a:r>
                      <a:r>
                        <a:rPr lang="en-US" sz="800" dirty="0" smtClean="0"/>
                        <a:t> syndrome.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국내논문 게재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비</a:t>
                      </a:r>
                      <a:r>
                        <a:rPr lang="en-US" altLang="ko-KR" sz="1600" dirty="0" smtClean="0"/>
                        <a:t>SCI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1/2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Outcome and prognostic factors in pediatric precursor T-cell acute lymphoblastic leukemia: a single-center experience</a:t>
                      </a:r>
                      <a:endParaRPr lang="en-US" sz="8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학술회의 발표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국내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기술적 성과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특허출원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국내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국외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특허등록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국내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1/1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 smtClean="0"/>
                        <a:t>약물유도 백혈구 감소증 발병 위험 예측용 유전자 단일염기다형성 마커 및 이를 이용한 백혈구 감소증 발병 위험 예측 방법</a:t>
                      </a:r>
                      <a:endParaRPr lang="en-US" sz="105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0">
                <a:tc rowSpan="5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사회적 성과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인력양성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석사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r>
                        <a:rPr lang="ko-KR" altLang="en-US" sz="1200" dirty="0" smtClean="0"/>
                        <a:t>세부 </a:t>
                      </a:r>
                      <a:r>
                        <a:rPr lang="en-US" altLang="ko-KR" sz="1200" dirty="0" smtClean="0"/>
                        <a:t>-&gt;</a:t>
                      </a:r>
                      <a:r>
                        <a:rPr lang="ko-KR" altLang="en-US" sz="1200" dirty="0" smtClean="0"/>
                        <a:t> 해당 인원 없음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박사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홍보 실적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교육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1/1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GDA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홍보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기타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정보화 기반 구축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1/1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GDM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경제적 성과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사업화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사업화 투자실적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</a:t>
                      </a:r>
                      <a:r>
                        <a:rPr lang="ko-KR" altLang="en-US" sz="1600" dirty="0" smtClean="0"/>
                        <a:t>억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(</a:t>
                      </a:r>
                      <a:r>
                        <a:rPr lang="ko-KR" altLang="en-US" sz="1400" dirty="0" smtClean="0"/>
                        <a:t>주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랩지노믹스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/>
                        <a:t>사업화 현황</a:t>
                      </a:r>
                      <a:endParaRPr lang="en-US" sz="16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기타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/>
                        <a:t>고용 창출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5.4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248361"/>
            <a:ext cx="3800656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ko-KR" sz="1600" dirty="0" smtClean="0"/>
              <a:t>※</a:t>
            </a:r>
            <a:r>
              <a:rPr lang="ko-KR" altLang="en-US" sz="1600" dirty="0" smtClean="0"/>
              <a:t> 기간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2018</a:t>
            </a:r>
            <a:r>
              <a:rPr lang="ko-KR" altLang="en-US" sz="1600" dirty="0" smtClean="0"/>
              <a:t>년 </a:t>
            </a:r>
            <a:r>
              <a:rPr lang="en-US" altLang="ko-KR" sz="1600" dirty="0"/>
              <a:t>1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일 </a:t>
            </a:r>
            <a:r>
              <a:rPr lang="en-US" altLang="ko-KR" sz="1600" dirty="0" smtClean="0"/>
              <a:t>~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2018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12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31</a:t>
            </a:r>
            <a:r>
              <a:rPr lang="ko-KR" altLang="en-US" sz="1600" dirty="0" smtClean="0"/>
              <a:t>일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7284720" y="6488668"/>
            <a:ext cx="159796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추가 </a:t>
            </a:r>
            <a:r>
              <a:rPr lang="en-US" altLang="ko-KR" dirty="0" smtClean="0"/>
              <a:t>MOU </a:t>
            </a:r>
            <a:r>
              <a:rPr lang="ko-KR" altLang="en-US" dirty="0" smtClean="0"/>
              <a:t>체결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41272" y="1248361"/>
            <a:ext cx="19455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dirty="0"/>
              <a:t>(</a:t>
            </a:r>
            <a:r>
              <a:rPr lang="ko-KR" altLang="en-US" sz="1600" dirty="0"/>
              <a:t>단위</a:t>
            </a:r>
            <a:r>
              <a:rPr lang="en-US" altLang="ko-KR" sz="1600" dirty="0"/>
              <a:t>: </a:t>
            </a:r>
            <a:r>
              <a:rPr lang="ko-KR" altLang="en-US" sz="1600" dirty="0"/>
              <a:t>편</a:t>
            </a:r>
            <a:r>
              <a:rPr lang="en-US" altLang="ko-KR" sz="1600" dirty="0"/>
              <a:t>, </a:t>
            </a:r>
            <a:r>
              <a:rPr lang="ko-KR" altLang="en-US" sz="1600" dirty="0"/>
              <a:t>건</a:t>
            </a:r>
            <a:r>
              <a:rPr lang="en-US" altLang="ko-KR" sz="1600" dirty="0"/>
              <a:t>, </a:t>
            </a:r>
            <a:r>
              <a:rPr lang="ko-KR" altLang="en-US" sz="1600" dirty="0"/>
              <a:t>명</a:t>
            </a:r>
            <a:r>
              <a:rPr lang="en-US" altLang="ko-KR" sz="1600" dirty="0"/>
              <a:t>, </a:t>
            </a:r>
            <a:r>
              <a:rPr lang="ko-KR" altLang="en-US" sz="1600" dirty="0"/>
              <a:t>천원</a:t>
            </a:r>
            <a:r>
              <a:rPr lang="en-US" altLang="ko-KR" sz="1600" dirty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031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차년도 연구 계획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45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차년도 연구 계획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dirty="0" smtClean="0"/>
              <a:t>과제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차년도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전향적 연구 수행 예정</a:t>
            </a:r>
            <a:endParaRPr lang="en-US" altLang="ko-KR" sz="2000" dirty="0" smtClean="0"/>
          </a:p>
          <a:p>
            <a:endParaRPr lang="en-US" sz="2000" dirty="0"/>
          </a:p>
          <a:p>
            <a:r>
              <a:rPr lang="en-US" sz="2000" dirty="0"/>
              <a:t>Genotyping </a:t>
            </a:r>
            <a:r>
              <a:rPr lang="en-US" sz="2000" dirty="0" smtClean="0"/>
              <a:t>assay</a:t>
            </a:r>
          </a:p>
          <a:p>
            <a:pPr lvl="1"/>
            <a:r>
              <a:rPr lang="ko-KR" altLang="en-US" sz="1800" dirty="0" smtClean="0"/>
              <a:t>환아의 </a:t>
            </a:r>
            <a:r>
              <a:rPr lang="en-US" altLang="ko-KR" sz="1800" i="1" dirty="0" smtClean="0"/>
              <a:t>TPMT</a:t>
            </a:r>
            <a:r>
              <a:rPr lang="ko-KR" altLang="en-US" sz="1800" dirty="0" smtClean="0"/>
              <a:t>와 </a:t>
            </a:r>
            <a:r>
              <a:rPr lang="en-US" altLang="ko-KR" sz="1800" i="1" dirty="0" smtClean="0"/>
              <a:t>NUDT15</a:t>
            </a:r>
            <a:r>
              <a:rPr lang="ko-KR" altLang="en-US" sz="1800" dirty="0" smtClean="0"/>
              <a:t>의 확립된 변이를 기반으로 </a:t>
            </a:r>
            <a:r>
              <a:rPr lang="ko-KR" altLang="en-US" sz="1800" b="1" dirty="0" smtClean="0"/>
              <a:t>약의 용량을 전향적으로 결정하여 치료</a:t>
            </a:r>
            <a:endParaRPr lang="en-US" altLang="ko-KR" sz="1800" b="1" dirty="0" smtClean="0"/>
          </a:p>
          <a:p>
            <a:pPr lvl="1"/>
            <a:r>
              <a:rPr lang="ko-KR" altLang="en-US" sz="1800" b="1" dirty="0" smtClean="0"/>
              <a:t>두 유전자의 확립되지 않은 변이 및 </a:t>
            </a:r>
            <a:r>
              <a:rPr lang="en-US" altLang="ko-KR" sz="1800" b="1" dirty="0" smtClean="0"/>
              <a:t>Whole </a:t>
            </a:r>
            <a:r>
              <a:rPr lang="en-US" altLang="ko-KR" sz="1800" b="1" dirty="0" err="1" smtClean="0"/>
              <a:t>exome</a:t>
            </a:r>
            <a:r>
              <a:rPr lang="en-US" altLang="ko-KR" sz="1800" b="1" dirty="0"/>
              <a:t> </a:t>
            </a:r>
            <a:r>
              <a:rPr lang="en-US" altLang="ko-KR" sz="1800" b="1" dirty="0" smtClean="0"/>
              <a:t>sequencing </a:t>
            </a:r>
            <a:r>
              <a:rPr lang="ko-KR" altLang="en-US" sz="1800" b="1" dirty="0" smtClean="0"/>
              <a:t>상에서 발견될 모든 다른 변이들의 효과를 후향적으로 평가</a:t>
            </a:r>
            <a:endParaRPr lang="en-US" altLang="ko-KR" sz="1800" dirty="0" smtClean="0"/>
          </a:p>
          <a:p>
            <a:endParaRPr lang="en-US" sz="2000" dirty="0"/>
          </a:p>
          <a:p>
            <a:r>
              <a:rPr lang="ko-KR" altLang="en-US" sz="2000" dirty="0" smtClean="0"/>
              <a:t>이를 위해 </a:t>
            </a:r>
            <a:r>
              <a:rPr lang="en-US" altLang="ko-KR" sz="2000" dirty="0" smtClean="0"/>
              <a:t>TPMT</a:t>
            </a:r>
            <a:r>
              <a:rPr lang="ko-KR" altLang="en-US" sz="2000" dirty="0" smtClean="0"/>
              <a:t>와 </a:t>
            </a:r>
            <a:r>
              <a:rPr lang="en-US" altLang="ko-KR" sz="2000" dirty="0" smtClean="0"/>
              <a:t>NUDT15</a:t>
            </a:r>
            <a:r>
              <a:rPr lang="ko-KR" altLang="en-US" sz="2000" dirty="0" smtClean="0"/>
              <a:t>의 확립 </a:t>
            </a:r>
            <a:r>
              <a:rPr lang="en-US" altLang="ko-KR" sz="2000" dirty="0" smtClean="0"/>
              <a:t>+</a:t>
            </a:r>
            <a:r>
              <a:rPr lang="ko-KR" altLang="en-US" sz="2000" dirty="0" smtClean="0"/>
              <a:t> 미확립 주요 변이 대부분을 담은 </a:t>
            </a:r>
            <a:r>
              <a:rPr lang="en-US" altLang="ko-KR" sz="2000" dirty="0" smtClean="0"/>
              <a:t>Genotyping </a:t>
            </a:r>
            <a:r>
              <a:rPr lang="ko-KR" altLang="en-US" sz="2000" dirty="0" smtClean="0"/>
              <a:t>을 공개적으로 제안할 예정 </a:t>
            </a:r>
            <a:r>
              <a:rPr lang="en-US" altLang="ko-KR" sz="2000" dirty="0"/>
              <a:t>(</a:t>
            </a:r>
            <a:r>
              <a:rPr lang="ko-KR" altLang="en-US" sz="2000" dirty="0"/>
              <a:t>타 의료기관 </a:t>
            </a:r>
            <a:r>
              <a:rPr lang="ko-KR" altLang="en-US" sz="2000" dirty="0" smtClean="0"/>
              <a:t>포함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/>
          </a:p>
          <a:p>
            <a:r>
              <a:rPr lang="ko-KR" altLang="en-US" sz="2000" dirty="0"/>
              <a:t>현재 패널은 </a:t>
            </a:r>
            <a:r>
              <a:rPr lang="ko-KR" altLang="en-US" sz="2000" dirty="0" smtClean="0"/>
              <a:t>주문하였으며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패널이 </a:t>
            </a:r>
            <a:r>
              <a:rPr lang="ko-KR" altLang="en-US" sz="2000" dirty="0" smtClean="0"/>
              <a:t>배송되는 </a:t>
            </a:r>
            <a:r>
              <a:rPr lang="ko-KR" altLang="en-US" sz="2000" dirty="0"/>
              <a:t>데까지 </a:t>
            </a:r>
            <a:r>
              <a:rPr lang="en-US" altLang="ko-KR" sz="2000" dirty="0"/>
              <a:t>4~5</a:t>
            </a:r>
            <a:r>
              <a:rPr lang="ko-KR" altLang="en-US" sz="2000" dirty="0"/>
              <a:t>주 정도 </a:t>
            </a:r>
            <a:r>
              <a:rPr lang="ko-KR" altLang="en-US" sz="2000" dirty="0" smtClean="0"/>
              <a:t>소요</a:t>
            </a:r>
            <a:endParaRPr lang="en-US" sz="2000" dirty="0"/>
          </a:p>
          <a:p>
            <a:r>
              <a:rPr lang="ko-KR" altLang="en-US" sz="2000" dirty="0"/>
              <a:t>주문된 패널이 도착하면 </a:t>
            </a:r>
            <a:r>
              <a:rPr lang="ko-KR" altLang="en-US" sz="2000" dirty="0" smtClean="0"/>
              <a:t>테스트 </a:t>
            </a:r>
            <a:r>
              <a:rPr lang="ko-KR" altLang="en-US" sz="2000" dirty="0"/>
              <a:t>진행할 </a:t>
            </a:r>
            <a:r>
              <a:rPr lang="ko-KR" altLang="en-US" sz="2000" dirty="0" smtClean="0"/>
              <a:t>예정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947975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9" name="꺾인 연결선 208"/>
          <p:cNvCxnSpPr>
            <a:stCxn id="85" idx="2"/>
            <a:endCxn id="207" idx="0"/>
          </p:cNvCxnSpPr>
          <p:nvPr/>
        </p:nvCxnSpPr>
        <p:spPr>
          <a:xfrm rot="5400000">
            <a:off x="4925798" y="4205881"/>
            <a:ext cx="558785" cy="2345751"/>
          </a:xfrm>
          <a:prstGeom prst="bentConnector3">
            <a:avLst>
              <a:gd name="adj1" fmla="val 89395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꺾인 연결선 204"/>
          <p:cNvCxnSpPr>
            <a:stCxn id="150" idx="2"/>
            <a:endCxn id="149" idx="0"/>
          </p:cNvCxnSpPr>
          <p:nvPr/>
        </p:nvCxnSpPr>
        <p:spPr>
          <a:xfrm rot="5400000">
            <a:off x="4670851" y="4369265"/>
            <a:ext cx="561335" cy="2017161"/>
          </a:xfrm>
          <a:prstGeom prst="bentConnector3">
            <a:avLst>
              <a:gd name="adj1" fmla="val 80166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꺾인 연결선 201"/>
          <p:cNvCxnSpPr>
            <a:stCxn id="142" idx="2"/>
            <a:endCxn id="148" idx="0"/>
          </p:cNvCxnSpPr>
          <p:nvPr/>
        </p:nvCxnSpPr>
        <p:spPr>
          <a:xfrm rot="5400000">
            <a:off x="4503600" y="4490812"/>
            <a:ext cx="561335" cy="1774066"/>
          </a:xfrm>
          <a:prstGeom prst="bentConnector3">
            <a:avLst>
              <a:gd name="adj1" fmla="val 71117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141" idx="2"/>
            <a:endCxn id="147" idx="0"/>
          </p:cNvCxnSpPr>
          <p:nvPr/>
        </p:nvCxnSpPr>
        <p:spPr>
          <a:xfrm rot="5400000">
            <a:off x="3876361" y="5069168"/>
            <a:ext cx="559879" cy="620267"/>
          </a:xfrm>
          <a:prstGeom prst="bentConnector3">
            <a:avLst>
              <a:gd name="adj1" fmla="val 62098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꺾인 연결선 196"/>
          <p:cNvCxnSpPr>
            <a:stCxn id="140" idx="2"/>
            <a:endCxn id="146" idx="0"/>
          </p:cNvCxnSpPr>
          <p:nvPr/>
        </p:nvCxnSpPr>
        <p:spPr>
          <a:xfrm rot="5400000">
            <a:off x="3748511" y="5161238"/>
            <a:ext cx="556170" cy="439836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꺾인 연결선 194"/>
          <p:cNvCxnSpPr>
            <a:stCxn id="84" idx="2"/>
            <a:endCxn id="145" idx="0"/>
          </p:cNvCxnSpPr>
          <p:nvPr/>
        </p:nvCxnSpPr>
        <p:spPr>
          <a:xfrm rot="16200000" flipH="1">
            <a:off x="3139101" y="5047203"/>
            <a:ext cx="560137" cy="66445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>
            <a:stCxn id="139" idx="2"/>
            <a:endCxn id="144" idx="0"/>
          </p:cNvCxnSpPr>
          <p:nvPr/>
        </p:nvCxnSpPr>
        <p:spPr>
          <a:xfrm rot="16200000" flipH="1">
            <a:off x="2702175" y="4666530"/>
            <a:ext cx="560139" cy="1425804"/>
          </a:xfrm>
          <a:prstGeom prst="bentConnector3">
            <a:avLst>
              <a:gd name="adj1" fmla="val 60581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꺾인 연결선 188"/>
          <p:cNvCxnSpPr>
            <a:stCxn id="83" idx="2"/>
            <a:endCxn id="143" idx="0"/>
          </p:cNvCxnSpPr>
          <p:nvPr/>
        </p:nvCxnSpPr>
        <p:spPr>
          <a:xfrm rot="16200000" flipH="1">
            <a:off x="2598992" y="4616018"/>
            <a:ext cx="560137" cy="1526827"/>
          </a:xfrm>
          <a:prstGeom prst="bentConnector3">
            <a:avLst>
              <a:gd name="adj1" fmla="val 69650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직사각형 138"/>
          <p:cNvSpPr/>
          <p:nvPr/>
        </p:nvSpPr>
        <p:spPr>
          <a:xfrm>
            <a:off x="2240895" y="4811364"/>
            <a:ext cx="56894" cy="287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58" name="꺾인 연결선 57"/>
          <p:cNvCxnSpPr>
            <a:stCxn id="7" idx="2"/>
            <a:endCxn id="26" idx="0"/>
          </p:cNvCxnSpPr>
          <p:nvPr/>
        </p:nvCxnSpPr>
        <p:spPr>
          <a:xfrm rot="5400000">
            <a:off x="4828922" y="744573"/>
            <a:ext cx="557921" cy="2540366"/>
          </a:xfrm>
          <a:prstGeom prst="bentConnector3">
            <a:avLst>
              <a:gd name="adj1" fmla="val 63658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6" idx="2"/>
            <a:endCxn id="25" idx="0"/>
          </p:cNvCxnSpPr>
          <p:nvPr/>
        </p:nvCxnSpPr>
        <p:spPr>
          <a:xfrm rot="16200000" flipH="1">
            <a:off x="3143487" y="1707504"/>
            <a:ext cx="557921" cy="614503"/>
          </a:xfrm>
          <a:prstGeom prst="bentConnector3">
            <a:avLst>
              <a:gd name="adj1" fmla="val 65175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꺾인 연결선 12"/>
          <p:cNvCxnSpPr>
            <a:stCxn id="5" idx="2"/>
            <a:endCxn id="23" idx="0"/>
          </p:cNvCxnSpPr>
          <p:nvPr/>
        </p:nvCxnSpPr>
        <p:spPr>
          <a:xfrm rot="16200000" flipH="1">
            <a:off x="2350255" y="1004805"/>
            <a:ext cx="557921" cy="2019901"/>
          </a:xfrm>
          <a:prstGeom prst="bentConnector3">
            <a:avLst>
              <a:gd name="adj1" fmla="val 83386"/>
            </a:avLst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>
            <a:off x="1816190" y="863329"/>
            <a:ext cx="0" cy="72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stCxn id="8" idx="3"/>
            <a:endCxn id="9" idx="1"/>
          </p:cNvCxnSpPr>
          <p:nvPr/>
        </p:nvCxnSpPr>
        <p:spPr>
          <a:xfrm>
            <a:off x="1583265" y="1591796"/>
            <a:ext cx="48398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583265" y="1447796"/>
            <a:ext cx="72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052196" y="1447796"/>
            <a:ext cx="126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333065" y="1447796"/>
            <a:ext cx="90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75265" y="1519796"/>
            <a:ext cx="108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3065" y="1519796"/>
            <a:ext cx="1260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690" y="51390"/>
            <a:ext cx="269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1200" b="1" dirty="0">
                <a:solidFill>
                  <a:prstClr val="black"/>
                </a:solidFill>
                <a:latin typeface="맑은 고딕"/>
                <a:ea typeface="맑은 고딕"/>
              </a:rPr>
              <a:t>NUDT15</a:t>
            </a:r>
            <a:endParaRPr lang="ko-KR" altLang="en-US" sz="12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46200" y="1234403"/>
            <a:ext cx="63368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Exon 1                                Exon 2                                                                                 Exon 3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603166" y="2293717"/>
            <a:ext cx="72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495166" y="2365717"/>
            <a:ext cx="108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666699" y="2293717"/>
            <a:ext cx="126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792699" y="2293717"/>
            <a:ext cx="90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3874232" y="2365717"/>
            <a:ext cx="1260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3619315" y="2834841"/>
            <a:ext cx="246169" cy="2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43899" y="3122841"/>
            <a:ext cx="1397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 err="1">
                <a:solidFill>
                  <a:prstClr val="black"/>
                </a:solidFill>
                <a:latin typeface="맑은 고딕"/>
                <a:ea typeface="맑은 고딕"/>
              </a:rPr>
              <a:t>Nudix</a:t>
            </a:r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 hydrolase domain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574798" y="178189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608660" y="1866553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027992" y="178189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3106616" y="1959684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147832" y="1781014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3179013" y="186573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6316664" y="1781891"/>
            <a:ext cx="126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1641526" y="1959684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1691259" y="734511"/>
            <a:ext cx="0" cy="846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60492" y="563231"/>
            <a:ext cx="9870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48612049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717256" y="178189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790322" y="1959684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863103" y="178189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03460" y="445212"/>
            <a:ext cx="981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48612907</a:t>
            </a:r>
          </a:p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48612972 </a:t>
            </a:r>
          </a:p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48612974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48" name="직선 화살표 연결선 47"/>
          <p:cNvCxnSpPr/>
          <p:nvPr/>
        </p:nvCxnSpPr>
        <p:spPr>
          <a:xfrm>
            <a:off x="1933504" y="1041392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4657" y="877387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48613309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3537073" y="178189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51" name="직선 화살표 연결선 50"/>
          <p:cNvCxnSpPr/>
          <p:nvPr/>
        </p:nvCxnSpPr>
        <p:spPr>
          <a:xfrm>
            <a:off x="3582073" y="1037313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67192" y="877387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48616564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1762190" y="1866553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052616" y="186573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1488050" y="1959684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56" name="직선 화살표 연결선 55"/>
          <p:cNvCxnSpPr/>
          <p:nvPr/>
        </p:nvCxnSpPr>
        <p:spPr>
          <a:xfrm>
            <a:off x="1525124" y="1041394"/>
            <a:ext cx="0" cy="468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76088" y="754836"/>
            <a:ext cx="1470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Chr13: 48611918</a:t>
            </a:r>
          </a:p>
          <a:p>
            <a:pPr algn="r"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Disruptive </a:t>
            </a:r>
            <a:r>
              <a:rPr lang="en-US" altLang="ko-KR" sz="800" dirty="0" err="1">
                <a:solidFill>
                  <a:srgbClr val="FF0000"/>
                </a:solidFill>
                <a:latin typeface="맑은 고딕"/>
                <a:ea typeface="맑은 고딕"/>
              </a:rPr>
              <a:t>inframe</a:t>
            </a:r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 insertion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65" name="직선 화살표 연결선 64"/>
          <p:cNvCxnSpPr/>
          <p:nvPr/>
        </p:nvCxnSpPr>
        <p:spPr>
          <a:xfrm>
            <a:off x="3738839" y="2598651"/>
            <a:ext cx="0" cy="216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직사각형 65"/>
          <p:cNvSpPr/>
          <p:nvPr/>
        </p:nvSpPr>
        <p:spPr>
          <a:xfrm>
            <a:off x="6511726" y="2575321"/>
            <a:ext cx="108000" cy="10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629400" y="2522386"/>
            <a:ext cx="474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Exon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6511726" y="2737830"/>
            <a:ext cx="108000" cy="1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6511726" y="2900339"/>
            <a:ext cx="108000" cy="1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6511726" y="3061356"/>
            <a:ext cx="10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629400" y="2683321"/>
            <a:ext cx="474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UTR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629400" y="2844256"/>
            <a:ext cx="601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Domain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629399" y="3007634"/>
            <a:ext cx="7020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Amplicon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365426" y="3171012"/>
            <a:ext cx="4005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srgbClr val="FF0000"/>
                </a:solidFill>
                <a:latin typeface="맑은 고딕"/>
                <a:ea typeface="맑은 고딕"/>
              </a:rPr>
              <a:t>Text</a:t>
            </a:r>
            <a:endParaRPr lang="ko-KR" altLang="en-US" sz="800" b="1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629399" y="3169223"/>
            <a:ext cx="24638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Target position of intron and promoter region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6690" y="3514257"/>
            <a:ext cx="269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1200" b="1" dirty="0">
                <a:solidFill>
                  <a:prstClr val="black"/>
                </a:solidFill>
                <a:latin typeface="맑은 고딕"/>
                <a:ea typeface="맑은 고딕"/>
              </a:rPr>
              <a:t>TPMT</a:t>
            </a:r>
            <a:endParaRPr lang="ko-KR" altLang="en-US" sz="12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cxnSp>
        <p:nvCxnSpPr>
          <p:cNvPr id="82" name="직선 연결선 81"/>
          <p:cNvCxnSpPr>
            <a:stCxn id="86" idx="3"/>
            <a:endCxn id="87" idx="1"/>
          </p:cNvCxnSpPr>
          <p:nvPr/>
        </p:nvCxnSpPr>
        <p:spPr>
          <a:xfrm>
            <a:off x="1583265" y="4955364"/>
            <a:ext cx="48398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직사각형 82"/>
          <p:cNvSpPr/>
          <p:nvPr/>
        </p:nvSpPr>
        <p:spPr>
          <a:xfrm>
            <a:off x="2079647" y="4811364"/>
            <a:ext cx="72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4" name="직사각형 83"/>
          <p:cNvSpPr/>
          <p:nvPr/>
        </p:nvSpPr>
        <p:spPr>
          <a:xfrm>
            <a:off x="3052196" y="4811364"/>
            <a:ext cx="6949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5" name="직사각형 84"/>
          <p:cNvSpPr/>
          <p:nvPr/>
        </p:nvSpPr>
        <p:spPr>
          <a:xfrm>
            <a:off x="6333065" y="4811364"/>
            <a:ext cx="90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1475265" y="4883364"/>
            <a:ext cx="108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7" name="직사각형 86"/>
          <p:cNvSpPr/>
          <p:nvPr/>
        </p:nvSpPr>
        <p:spPr>
          <a:xfrm>
            <a:off x="6423065" y="4883364"/>
            <a:ext cx="1260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346200" y="4597971"/>
            <a:ext cx="63368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Exon 1  Exon 2 Exon 3          Exon 4                     Exon 5  Exon 6                   Exon 7    Exon 8   Exon 9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3495166" y="5729285"/>
            <a:ext cx="108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3874232" y="5729285"/>
            <a:ext cx="1260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97" name="직사각형 96"/>
          <p:cNvSpPr/>
          <p:nvPr/>
        </p:nvSpPr>
        <p:spPr>
          <a:xfrm>
            <a:off x="3610606" y="6198409"/>
            <a:ext cx="466708" cy="2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710809" y="6504989"/>
            <a:ext cx="21725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 err="1">
                <a:solidFill>
                  <a:prstClr val="black"/>
                </a:solidFill>
                <a:latin typeface="맑은 고딕"/>
                <a:ea typeface="맑은 고딕"/>
              </a:rPr>
              <a:t>Thiopurine</a:t>
            </a:r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 S-methyltransferase chain 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99" name="직사각형 98"/>
          <p:cNvSpPr/>
          <p:nvPr/>
        </p:nvSpPr>
        <p:spPr>
          <a:xfrm>
            <a:off x="2062483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01" name="직사각형 100"/>
          <p:cNvSpPr/>
          <p:nvPr/>
        </p:nvSpPr>
        <p:spPr>
          <a:xfrm>
            <a:off x="3027992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03" name="직사각형 102"/>
          <p:cNvSpPr/>
          <p:nvPr/>
        </p:nvSpPr>
        <p:spPr>
          <a:xfrm>
            <a:off x="3079070" y="5232318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05" name="직사각형 104"/>
          <p:cNvSpPr/>
          <p:nvPr/>
        </p:nvSpPr>
        <p:spPr>
          <a:xfrm>
            <a:off x="6316664" y="5145459"/>
            <a:ext cx="126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107" name="직선 화살표 연결선 106"/>
          <p:cNvCxnSpPr/>
          <p:nvPr/>
        </p:nvCxnSpPr>
        <p:spPr>
          <a:xfrm>
            <a:off x="2222490" y="4098079"/>
            <a:ext cx="0" cy="846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097116" y="3926799"/>
            <a:ext cx="9870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18148247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109" name="직사각형 108"/>
          <p:cNvSpPr/>
          <p:nvPr/>
        </p:nvSpPr>
        <p:spPr>
          <a:xfrm>
            <a:off x="2213642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11" name="직사각형 110"/>
          <p:cNvSpPr/>
          <p:nvPr/>
        </p:nvSpPr>
        <p:spPr>
          <a:xfrm>
            <a:off x="2234509" y="5232318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106616" y="3922737"/>
            <a:ext cx="9812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18143769</a:t>
            </a:r>
          </a:p>
        </p:txBody>
      </p:sp>
      <p:cxnSp>
        <p:nvCxnSpPr>
          <p:cNvPr id="113" name="직선 화살표 연결선 112"/>
          <p:cNvCxnSpPr/>
          <p:nvPr/>
        </p:nvCxnSpPr>
        <p:spPr>
          <a:xfrm>
            <a:off x="2177349" y="4404960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1397933" y="4240955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18149105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115" name="직사각형 114"/>
          <p:cNvSpPr/>
          <p:nvPr/>
        </p:nvSpPr>
        <p:spPr>
          <a:xfrm>
            <a:off x="4198924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116" name="직선 화살표 연결선 115"/>
          <p:cNvCxnSpPr/>
          <p:nvPr/>
        </p:nvCxnSpPr>
        <p:spPr>
          <a:xfrm>
            <a:off x="2719921" y="4400881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2265402" y="4240955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18145832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123" name="직선 화살표 연결선 122"/>
          <p:cNvCxnSpPr/>
          <p:nvPr/>
        </p:nvCxnSpPr>
        <p:spPr>
          <a:xfrm>
            <a:off x="3792699" y="5955222"/>
            <a:ext cx="0" cy="216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직사각형 123"/>
          <p:cNvSpPr/>
          <p:nvPr/>
        </p:nvSpPr>
        <p:spPr>
          <a:xfrm>
            <a:off x="6511726" y="5938889"/>
            <a:ext cx="108000" cy="10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629400" y="5885954"/>
            <a:ext cx="474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Exon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26" name="직사각형 125"/>
          <p:cNvSpPr/>
          <p:nvPr/>
        </p:nvSpPr>
        <p:spPr>
          <a:xfrm>
            <a:off x="6511726" y="6101398"/>
            <a:ext cx="108000" cy="1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27" name="직사각형 126"/>
          <p:cNvSpPr/>
          <p:nvPr/>
        </p:nvSpPr>
        <p:spPr>
          <a:xfrm>
            <a:off x="6511726" y="6263907"/>
            <a:ext cx="108000" cy="1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28" name="직사각형 127"/>
          <p:cNvSpPr/>
          <p:nvPr/>
        </p:nvSpPr>
        <p:spPr>
          <a:xfrm>
            <a:off x="6511726" y="6424924"/>
            <a:ext cx="10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629400" y="6046889"/>
            <a:ext cx="474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UTR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629400" y="6207824"/>
            <a:ext cx="601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Domain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629399" y="6371202"/>
            <a:ext cx="7020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Amplicon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365426" y="6534580"/>
            <a:ext cx="4005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srgbClr val="FF0000"/>
                </a:solidFill>
                <a:latin typeface="맑은 고딕"/>
                <a:ea typeface="맑은 고딕"/>
              </a:rPr>
              <a:t>Text</a:t>
            </a:r>
            <a:endParaRPr lang="ko-KR" altLang="en-US" sz="800" b="1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6629399" y="6532791"/>
            <a:ext cx="24638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b="1" dirty="0">
                <a:solidFill>
                  <a:prstClr val="black"/>
                </a:solidFill>
                <a:latin typeface="맑은 고딕"/>
                <a:ea typeface="맑은 고딕"/>
              </a:rPr>
              <a:t>Target position of intron and promoter region</a:t>
            </a:r>
            <a:endParaRPr lang="ko-KR" altLang="en-US" sz="800" b="1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35" name="직사각형 134"/>
          <p:cNvSpPr/>
          <p:nvPr/>
        </p:nvSpPr>
        <p:spPr>
          <a:xfrm>
            <a:off x="2046052" y="4886518"/>
            <a:ext cx="3600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0" name="직사각형 139"/>
          <p:cNvSpPr/>
          <p:nvPr/>
        </p:nvSpPr>
        <p:spPr>
          <a:xfrm>
            <a:off x="4223654" y="4815071"/>
            <a:ext cx="45719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1" name="직사각형 140"/>
          <p:cNvSpPr/>
          <p:nvPr/>
        </p:nvSpPr>
        <p:spPr>
          <a:xfrm>
            <a:off x="4440899" y="4811362"/>
            <a:ext cx="51068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5645766" y="4809178"/>
            <a:ext cx="51068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3" name="직사각형 142"/>
          <p:cNvSpPr/>
          <p:nvPr/>
        </p:nvSpPr>
        <p:spPr>
          <a:xfrm>
            <a:off x="3606474" y="5659501"/>
            <a:ext cx="72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3666699" y="5659502"/>
            <a:ext cx="56894" cy="287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5" name="직사각형 144"/>
          <p:cNvSpPr/>
          <p:nvPr/>
        </p:nvSpPr>
        <p:spPr>
          <a:xfrm>
            <a:off x="3716653" y="5659501"/>
            <a:ext cx="6949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3783818" y="5659241"/>
            <a:ext cx="45719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7" name="직사각형 146"/>
          <p:cNvSpPr/>
          <p:nvPr/>
        </p:nvSpPr>
        <p:spPr>
          <a:xfrm>
            <a:off x="3820632" y="5659241"/>
            <a:ext cx="51068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3871700" y="5658513"/>
            <a:ext cx="51068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49" name="직사각형 148"/>
          <p:cNvSpPr/>
          <p:nvPr/>
        </p:nvSpPr>
        <p:spPr>
          <a:xfrm>
            <a:off x="3897937" y="5658513"/>
            <a:ext cx="90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5934564" y="4809178"/>
            <a:ext cx="51068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2" name="직사각형 151"/>
          <p:cNvSpPr/>
          <p:nvPr/>
        </p:nvSpPr>
        <p:spPr>
          <a:xfrm>
            <a:off x="4402907" y="5148965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3" name="직사각형 152"/>
          <p:cNvSpPr/>
          <p:nvPr/>
        </p:nvSpPr>
        <p:spPr>
          <a:xfrm>
            <a:off x="2120275" y="5233627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4" name="직사각형 153"/>
          <p:cNvSpPr/>
          <p:nvPr/>
        </p:nvSpPr>
        <p:spPr>
          <a:xfrm>
            <a:off x="2057349" y="5326758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5" name="직사각형 154"/>
          <p:cNvSpPr/>
          <p:nvPr/>
        </p:nvSpPr>
        <p:spPr>
          <a:xfrm>
            <a:off x="5616516" y="5148965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6" name="직사각형 155"/>
          <p:cNvSpPr/>
          <p:nvPr/>
        </p:nvSpPr>
        <p:spPr>
          <a:xfrm>
            <a:off x="2180018" y="5326758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7" name="직사각형 156"/>
          <p:cNvSpPr/>
          <p:nvPr/>
        </p:nvSpPr>
        <p:spPr>
          <a:xfrm>
            <a:off x="5910417" y="5148965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58" name="직사각형 157"/>
          <p:cNvSpPr/>
          <p:nvPr/>
        </p:nvSpPr>
        <p:spPr>
          <a:xfrm>
            <a:off x="4433541" y="5233627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60" name="직사각형 159"/>
          <p:cNvSpPr/>
          <p:nvPr/>
        </p:nvSpPr>
        <p:spPr>
          <a:xfrm>
            <a:off x="2625776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63" name="직사각형 162"/>
          <p:cNvSpPr/>
          <p:nvPr/>
        </p:nvSpPr>
        <p:spPr>
          <a:xfrm>
            <a:off x="2675090" y="5230110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164" name="직선 화살표 연결선 163"/>
          <p:cNvCxnSpPr/>
          <p:nvPr/>
        </p:nvCxnSpPr>
        <p:spPr>
          <a:xfrm>
            <a:off x="3228304" y="4089370"/>
            <a:ext cx="0" cy="846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직사각형 164"/>
          <p:cNvSpPr/>
          <p:nvPr/>
        </p:nvSpPr>
        <p:spPr>
          <a:xfrm>
            <a:off x="3170728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3221806" y="5232318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67" name="직사각형 166"/>
          <p:cNvSpPr/>
          <p:nvPr/>
        </p:nvSpPr>
        <p:spPr>
          <a:xfrm>
            <a:off x="4572000" y="5145459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68" name="직사각형 167"/>
          <p:cNvSpPr/>
          <p:nvPr/>
        </p:nvSpPr>
        <p:spPr>
          <a:xfrm>
            <a:off x="4602634" y="5230121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cxnSp>
        <p:nvCxnSpPr>
          <p:cNvPr id="169" name="직선 화살표 연결선 168"/>
          <p:cNvCxnSpPr/>
          <p:nvPr/>
        </p:nvCxnSpPr>
        <p:spPr>
          <a:xfrm>
            <a:off x="4634948" y="4395370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3849048" y="4245238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18139098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171" name="직선 화살표 연결선 170"/>
          <p:cNvCxnSpPr/>
          <p:nvPr/>
        </p:nvCxnSpPr>
        <p:spPr>
          <a:xfrm>
            <a:off x="5379532" y="4395370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4662535" y="4249621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18135442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173" name="직사각형 172"/>
          <p:cNvSpPr/>
          <p:nvPr/>
        </p:nvSpPr>
        <p:spPr>
          <a:xfrm>
            <a:off x="5336332" y="5146840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74" name="직사각형 173"/>
          <p:cNvSpPr/>
          <p:nvPr/>
        </p:nvSpPr>
        <p:spPr>
          <a:xfrm>
            <a:off x="5581247" y="5235180"/>
            <a:ext cx="108000" cy="5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5496351" y="3929722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18134121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177" name="직선 화살표 연결선 176"/>
          <p:cNvCxnSpPr/>
          <p:nvPr/>
        </p:nvCxnSpPr>
        <p:spPr>
          <a:xfrm>
            <a:off x="5616083" y="4089370"/>
            <a:ext cx="0" cy="846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/>
          <p:nvPr/>
        </p:nvCxnSpPr>
        <p:spPr>
          <a:xfrm>
            <a:off x="6316664" y="4396251"/>
            <a:ext cx="0" cy="5400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193019" y="4254438"/>
            <a:ext cx="97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18131012</a:t>
            </a:r>
            <a:endParaRPr lang="ko-KR" altLang="en-US" sz="8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cxnSp>
        <p:nvCxnSpPr>
          <p:cNvPr id="181" name="꺾인 연결선 180"/>
          <p:cNvCxnSpPr>
            <a:stCxn id="183" idx="3"/>
            <a:endCxn id="135" idx="0"/>
          </p:cNvCxnSpPr>
          <p:nvPr/>
        </p:nvCxnSpPr>
        <p:spPr>
          <a:xfrm>
            <a:off x="1374628" y="4554303"/>
            <a:ext cx="689424" cy="332215"/>
          </a:xfrm>
          <a:prstGeom prst="bentConnector2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/>
          <p:cNvSpPr txBox="1"/>
          <p:nvPr/>
        </p:nvSpPr>
        <p:spPr>
          <a:xfrm>
            <a:off x="435724" y="4385026"/>
            <a:ext cx="938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18149357</a:t>
            </a:r>
          </a:p>
          <a:p>
            <a:pPr defTabSz="914400" latinLnBrk="1"/>
            <a:r>
              <a:rPr lang="en-US" altLang="ko-KR" sz="800" dirty="0">
                <a:solidFill>
                  <a:srgbClr val="FF0000"/>
                </a:solidFill>
                <a:latin typeface="맑은 고딕"/>
                <a:ea typeface="맑은 고딕"/>
              </a:rPr>
              <a:t>Chr6: 18149358</a:t>
            </a:r>
          </a:p>
        </p:txBody>
      </p:sp>
      <p:cxnSp>
        <p:nvCxnSpPr>
          <p:cNvPr id="186" name="꺾인 연결선 185"/>
          <p:cNvCxnSpPr>
            <a:stCxn id="86" idx="2"/>
            <a:endCxn id="90" idx="0"/>
          </p:cNvCxnSpPr>
          <p:nvPr/>
        </p:nvCxnSpPr>
        <p:spPr>
          <a:xfrm rot="16200000" flipH="1">
            <a:off x="2188255" y="4368373"/>
            <a:ext cx="701921" cy="2019901"/>
          </a:xfrm>
          <a:prstGeom prst="bentConnector3">
            <a:avLst>
              <a:gd name="adj1" fmla="val 77743"/>
            </a:avLst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직사각형 206"/>
          <p:cNvSpPr/>
          <p:nvPr/>
        </p:nvSpPr>
        <p:spPr>
          <a:xfrm>
            <a:off x="3987314" y="5658149"/>
            <a:ext cx="90000" cy="28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endParaRPr lang="ko-KR" altLang="en-US">
              <a:solidFill>
                <a:prstClr val="white"/>
              </a:solidFill>
              <a:latin typeface="Calibri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551808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*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4347380" cy="32647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04580" y="1600200"/>
            <a:ext cx="38822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C1</a:t>
            </a:r>
            <a:r>
              <a:rPr lang="en-US" dirty="0"/>
              <a:t>: Functional </a:t>
            </a:r>
            <a:r>
              <a:rPr lang="en-US" dirty="0" smtClean="0"/>
              <a:t>variants* identified </a:t>
            </a:r>
            <a:r>
              <a:rPr lang="en-US" dirty="0"/>
              <a:t>in ALL+</a:t>
            </a:r>
            <a:r>
              <a:rPr lang="en-US" dirty="0" smtClean="0"/>
              <a:t>1KGP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  <a:ea typeface="Arial"/>
                <a:cs typeface="Arial"/>
              </a:rPr>
              <a:t>C2</a:t>
            </a:r>
            <a:r>
              <a:rPr lang="en-US" dirty="0">
                <a:solidFill>
                  <a:srgbClr val="000000"/>
                </a:solidFill>
                <a:ea typeface="Arial"/>
                <a:cs typeface="Arial"/>
              </a:rPr>
              <a:t>: Functional + Non-Functional Deleterious (SIFT ≤ 0.05 or CADD ≥ 15) variants identified in ALL+</a:t>
            </a:r>
            <a:r>
              <a:rPr lang="en-US" dirty="0" smtClean="0">
                <a:solidFill>
                  <a:srgbClr val="000000"/>
                </a:solidFill>
                <a:ea typeface="Arial"/>
                <a:cs typeface="Arial"/>
              </a:rPr>
              <a:t>1KGP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  <a:ea typeface="Arial"/>
                <a:cs typeface="Arial"/>
              </a:rPr>
              <a:t>C3</a:t>
            </a:r>
            <a:r>
              <a:rPr lang="en-US" dirty="0">
                <a:solidFill>
                  <a:srgbClr val="000000"/>
                </a:solidFill>
                <a:ea typeface="Arial"/>
                <a:cs typeface="Arial"/>
              </a:rPr>
              <a:t>: Star allele associated variants identified in ALL+</a:t>
            </a:r>
            <a:r>
              <a:rPr lang="en-US" dirty="0" smtClean="0">
                <a:solidFill>
                  <a:srgbClr val="000000"/>
                </a:solidFill>
                <a:ea typeface="Arial"/>
                <a:cs typeface="Arial"/>
              </a:rPr>
              <a:t>1KGP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  <a:ea typeface="Arial"/>
                <a:cs typeface="Arial"/>
              </a:rPr>
              <a:t>C4</a:t>
            </a:r>
            <a:r>
              <a:rPr lang="en-US" dirty="0">
                <a:solidFill>
                  <a:srgbClr val="000000"/>
                </a:solidFill>
                <a:ea typeface="Arial"/>
                <a:cs typeface="Arial"/>
              </a:rPr>
              <a:t>: Star allele associated variants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5726" y="5387499"/>
            <a:ext cx="8229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* Functional variants: </a:t>
            </a:r>
            <a:r>
              <a:rPr lang="en-US" sz="1400" dirty="0" err="1" smtClean="0"/>
              <a:t>missense_variant</a:t>
            </a:r>
            <a:r>
              <a:rPr lang="en-US" sz="1400" dirty="0"/>
              <a:t>, </a:t>
            </a:r>
            <a:r>
              <a:rPr lang="en-US" sz="1400" dirty="0" err="1"/>
              <a:t>frameshift_variant</a:t>
            </a:r>
            <a:r>
              <a:rPr lang="en-US" sz="1400" dirty="0"/>
              <a:t>, </a:t>
            </a:r>
            <a:r>
              <a:rPr lang="en-US" sz="1400" dirty="0" err="1"/>
              <a:t>frameshift_variant&amp;splice_region_variant</a:t>
            </a:r>
            <a:r>
              <a:rPr lang="en-US" sz="1400" dirty="0"/>
              <a:t>, </a:t>
            </a:r>
            <a:r>
              <a:rPr lang="en-US" sz="1400" dirty="0" err="1"/>
              <a:t>disruptive_inframe_insertion</a:t>
            </a:r>
            <a:r>
              <a:rPr lang="en-US" sz="1400" dirty="0"/>
              <a:t>, </a:t>
            </a:r>
            <a:r>
              <a:rPr lang="en-US" sz="1400" dirty="0" err="1"/>
              <a:t>disruptive_inframe_deletion</a:t>
            </a:r>
            <a:r>
              <a:rPr lang="en-US" sz="1400" dirty="0"/>
              <a:t>, </a:t>
            </a:r>
            <a:r>
              <a:rPr lang="en-US" sz="1400" dirty="0" err="1"/>
              <a:t>protein_protein_contact</a:t>
            </a:r>
            <a:r>
              <a:rPr lang="en-US" sz="1400" dirty="0"/>
              <a:t>, </a:t>
            </a:r>
            <a:r>
              <a:rPr lang="en-US" sz="1400" dirty="0" err="1"/>
              <a:t>splice_acceptor_variant</a:t>
            </a:r>
            <a:r>
              <a:rPr lang="en-US" sz="1400" dirty="0"/>
              <a:t>, </a:t>
            </a:r>
            <a:r>
              <a:rPr lang="en-US" sz="1400" dirty="0" err="1"/>
              <a:t>start_lost</a:t>
            </a:r>
            <a:r>
              <a:rPr lang="en-US" sz="1400" dirty="0"/>
              <a:t>, and </a:t>
            </a:r>
            <a:r>
              <a:rPr lang="en-US" sz="1400" dirty="0" err="1"/>
              <a:t>stop_gained</a:t>
            </a:r>
            <a:r>
              <a:rPr lang="en-US" sz="1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11504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1770</Words>
  <Application>Microsoft Macintosh PowerPoint</Application>
  <PresentationFormat>On-screen Show (4:3)</PresentationFormat>
  <Paragraphs>658</Paragraphs>
  <Slides>15</Slides>
  <Notes>4</Notes>
  <HiddenSlides>5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Office 테마</vt:lpstr>
      <vt:lpstr>Worksheet</vt:lpstr>
      <vt:lpstr>식약처 소아희귀암 과제 정리</vt:lpstr>
      <vt:lpstr>3차년도 연구 내용</vt:lpstr>
      <vt:lpstr>샘플 데이터 분석 현황</vt:lpstr>
      <vt:lpstr>샘플 WXS 실험 현황</vt:lpstr>
      <vt:lpstr>3차년도 성과 목표</vt:lpstr>
      <vt:lpstr>4차년도 연구 계획</vt:lpstr>
      <vt:lpstr>차년도 연구 계획</vt:lpstr>
      <vt:lpstr>PowerPoint Presentation</vt:lpstr>
      <vt:lpstr>Design</vt:lpstr>
      <vt:lpstr>SNaPShot genotyping</vt:lpstr>
      <vt:lpstr>Fluidigm genotyping</vt:lpstr>
      <vt:lpstr>Genotype assay</vt:lpstr>
      <vt:lpstr>NGS (Amplicon Targeted Sequencing)</vt:lpstr>
      <vt:lpstr>(홍보 가능한) 관련 기관</vt:lpstr>
      <vt:lpstr>대한소아혈액종양 의료기관</vt:lpstr>
    </vt:vector>
  </TitlesOfParts>
  <Company>SNUBI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SUNMIN YUN</dc:creator>
  <cp:lastModifiedBy>SUNMIN YUN</cp:lastModifiedBy>
  <cp:revision>96</cp:revision>
  <dcterms:created xsi:type="dcterms:W3CDTF">2018-11-08T11:23:30Z</dcterms:created>
  <dcterms:modified xsi:type="dcterms:W3CDTF">2018-11-12T04:29:40Z</dcterms:modified>
</cp:coreProperties>
</file>